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1A504FF-1DF1-0234-41E9-59627AA339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6F3FEA7-7515-6424-DF9F-ACC65561C2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B0D5FC6-A287-8F27-A940-E41BBC8F3CB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356930B0-9B00-5AB3-D438-82B6C9E1F9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DBA4EE62-3D3F-CF4A-8EDC-0C147723F4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CD722E04-D1CF-97B7-2B86-FDAAC5085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034008-78E5-4AF1-90F3-C8B30491071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0CBBB7-1746-F8AF-A69C-F2EAE52ED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FC489-5FE2-46ED-9695-98401B1F3E4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F16AA33-313C-DB11-14C6-6C6C680CA6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240CE4B-106A-0D5E-4CBB-1AA0D21CC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A16AE6-7CF3-255D-13BA-11EF99E279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FE325-C935-44B1-ABE5-81064C7CD23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4512E83-44FF-4355-461B-97D3B2C6FE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D74B197-A47B-432A-A84D-3662A2F4C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3DE9BC-DCBC-0949-2E8E-C6EB87241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9D42E-DEB0-4F6B-BC18-48155C99CCB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B831343-C082-4B94-4542-641815BFF3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5A663E-3305-07EA-BCA6-4ED2016E0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E846BD-EF40-66EC-637D-1831D08BB5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8EE0E0-DFCB-4BE2-9F38-A78B9A1B385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1DEAE03-95CB-C33F-FF09-17B7DEFCF8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96C9578-012A-ABC1-2CC7-099F3E53E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10DB89-CC27-88C7-61DB-71AE4BEA04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5A2EE-7867-49DF-8BCA-CB01F062B93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C9B2790-BC0F-F26B-9441-11D616EDE2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56CB739-C0B3-8C05-2041-15FEE4BAD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1CC0A0-4A23-6040-3710-AC109EEB1D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88CB7-137A-4F33-8553-4BFBEB42242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D33C9FE-181A-DCC6-A8A0-2FBC4E1ABA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63408A3-6BF3-7BA6-9AB5-A11657AEB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D75A9E-F80E-A62B-7ADE-093D338B2C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8E4AE-CB45-4055-94F1-BF8B7C87EB9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2505596-6F1B-ECDD-8F51-3B0B633151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94C415D-80E9-5C63-7A4F-0C954CCEF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02EF-A250-A471-F8A7-83AD9EE03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81A42-698D-0CD4-273E-7908554F7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EA2C8-E798-53D8-E307-AC0E9B50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BD8C7-791B-2B33-1475-94078A6A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0CF7A-F7F2-025E-9061-41B68E34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48CEC-CC55-47A1-93F0-D97FD7FD2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2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556A3-14FC-2D28-FD2D-029D95FA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3ADAA-8FFB-7BDB-6F42-F6E55B926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14307-9446-2247-14F7-43622795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3E1E2-B21F-B0B8-9A39-D9DDBFC8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23DFC-E640-2B76-7D56-0F69748B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233C2-966B-403C-99DE-B5E7E6D54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70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78164-C2DD-C898-AA31-19BA974C7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7921E-DAB2-64C4-C8B4-FAACE5272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A07AE-E209-06B5-6477-F980E5961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6E441-5252-8C0E-E5DB-D9734C48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94F6C-202E-B3E0-3CE3-A02400F1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4623-8040-4D92-BA41-591BA8912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9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20C6-A752-F108-E64C-40552F36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7249A-C031-D5A2-5F4F-B1407001D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4CFD6-D269-B36C-FFF6-F0D99217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74721-6CAC-9A00-D4F0-667EC15F4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7A8EB-B25E-6954-EB1B-4CBB5249E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3A243-178F-4CF0-96CE-BC992E5BD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4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80B42-904D-5D57-E339-26CC6EEF4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A757A-E834-0741-6D23-CF4F2EC04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B7B7C-5E25-88CD-9BF7-E4D14453F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00DED-A76F-A0FA-D1D4-B49162BE6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DE72E-A32C-A5CD-2B53-903A4A22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03819-A676-447A-B240-F7DA6272E7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2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B008F-9BA6-EA98-5C2C-202B08312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70D31-ADE5-C0F6-83B2-289374176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AFD6B-4DF1-F977-BFA1-A84330ECD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9AE64-79E5-257C-2EEF-1DB0FF84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B9809-0B9B-ED63-605B-1659A0FDD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6ACCB-9F71-B2D4-B855-9E89BFD7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CAC16-B5F0-4180-BBBE-783D16E6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88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30C2E-2AF1-66CB-786D-322F21C7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14B74-69A7-B8A4-A425-22E5FE604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65D40-0306-CC3C-CBFB-A39A311C9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316FE5-B136-4FEF-D454-0E45CB0EC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49438-E91F-1175-F5FD-DCFD732AA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EE835C-AC30-BFC2-4C05-F3547DAA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E37E58-7CC4-F7E6-4068-732FD6AE6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32466-1BB6-E11A-ACF8-435FE7FF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8FE9C-7B93-4872-9438-B18A2CC2D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55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ABA3-7643-EABD-4BEE-830318E6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2312F-FCF6-F5DE-DFF3-F47004E0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01DE1-AAC7-DD87-8DC3-01AAE586A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8F463F-EE41-B8F1-9D1E-E89F7EA17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40A-C1CD-4BF8-8422-18111D28EC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1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FE633-0B7A-3C08-6E72-BCE72ADB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680C3B-3D7E-B714-D473-6F785610F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8199B-DE66-C39C-E866-729D2156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60500-2673-4DAB-9C94-7EE5C93FC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6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0D1F-B708-DAC1-6665-3F70EC1A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9CEC5-D8AE-1BF4-CFEB-239534099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E203F-1559-66A1-FD76-85E3AA392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85245-1049-F5B7-44CE-1A50BE7B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B0573-F7AE-0438-C206-80D8F2B4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62F71-6AE6-D5C1-A1AC-FFD309B14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3A9CE-B492-4E27-9C66-3AE9A4522E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53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032C1-C1BF-69C9-9B53-64DCDDE98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20F99-560C-0FA5-3D92-B1A1A9E6A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FE35C-C2BF-0D23-5F5F-76D766B62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D8A27-9794-9381-FF90-ABFC7034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C6DB9-80DA-23E4-BF5D-7D301C39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6EBEC-FEEF-67C1-ADF6-73D93ACB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80131-F3F7-4A3D-8596-05C07D195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03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0823980-F6EC-DA88-BD63-AAB9EAD09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85020D-4DCC-2632-CB05-6F7609AF2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5E99FE-F4E5-D022-B51A-8F9A491B9F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0032CE3-28EA-10B5-C1DF-5FC0E865C6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47BBFE-4B62-D0A7-0104-6D1FEC24E9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0D15B7-0FDA-497B-9B12-F0350A10BF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bbc.co.uk/london/whereyoulive/west/hounslow/eating.shtml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09D2FD7-175C-F38C-02E4-8E7B6D6D3A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Metals in Industry, working with metals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8CF3D5A-A3DD-0FB8-C942-34A3E0DF9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5938" y="274638"/>
            <a:ext cx="6443662" cy="715962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Iron and Steel</a:t>
            </a:r>
            <a:endParaRPr lang="en-US" altLang="en-US" sz="4000">
              <a:solidFill>
                <a:schemeClr val="bg1"/>
              </a:solidFill>
            </a:endParaRPr>
          </a:p>
        </p:txBody>
      </p:sp>
      <p:grpSp>
        <p:nvGrpSpPr>
          <p:cNvPr id="3075" name="Group 3">
            <a:extLst>
              <a:ext uri="{FF2B5EF4-FFF2-40B4-BE49-F238E27FC236}">
                <a16:creationId xmlns:a16="http://schemas.microsoft.com/office/drawing/2014/main" id="{C044F67D-BF84-7591-42BA-CD3F303FF92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217738" cy="2492375"/>
            <a:chOff x="0" y="436"/>
            <a:chExt cx="1292" cy="1452"/>
          </a:xfrm>
        </p:grpSpPr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3D96B433-CC19-EAF5-6355-8312989E2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36"/>
              <a:ext cx="1292" cy="14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077" name="Group 5">
              <a:extLst>
                <a:ext uri="{FF2B5EF4-FFF2-40B4-BE49-F238E27FC236}">
                  <a16:creationId xmlns:a16="http://schemas.microsoft.com/office/drawing/2014/main" id="{E3B19667-41AF-4F6E-8757-FE6B2B4C7C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" y="482"/>
              <a:ext cx="1111" cy="1381"/>
              <a:chOff x="1488" y="912"/>
              <a:chExt cx="2448" cy="3043"/>
            </a:xfrm>
          </p:grpSpPr>
          <p:pic>
            <p:nvPicPr>
              <p:cNvPr id="3078" name="Picture 6">
                <a:extLst>
                  <a:ext uri="{FF2B5EF4-FFF2-40B4-BE49-F238E27FC236}">
                    <a16:creationId xmlns:a16="http://schemas.microsoft.com/office/drawing/2014/main" id="{019F4C4E-B408-6C82-4FCF-9E8212BBD5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779" r="28571"/>
              <a:stretch>
                <a:fillRect/>
              </a:stretch>
            </p:blipFill>
            <p:spPr bwMode="auto">
              <a:xfrm>
                <a:off x="1776" y="912"/>
                <a:ext cx="1872" cy="30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79" name="Rectangle 7">
                <a:extLst>
                  <a:ext uri="{FF2B5EF4-FFF2-40B4-BE49-F238E27FC236}">
                    <a16:creationId xmlns:a16="http://schemas.microsoft.com/office/drawing/2014/main" id="{6A0F6DEF-AA73-7F9F-C09F-FD2853F8C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384" cy="1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" name="Rectangle 8">
                <a:extLst>
                  <a:ext uri="{FF2B5EF4-FFF2-40B4-BE49-F238E27FC236}">
                    <a16:creationId xmlns:a16="http://schemas.microsoft.com/office/drawing/2014/main" id="{C8FB23C9-C95F-E69B-30C4-00144D6BF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1776"/>
                <a:ext cx="384" cy="1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Rectangle 9">
                <a:extLst>
                  <a:ext uri="{FF2B5EF4-FFF2-40B4-BE49-F238E27FC236}">
                    <a16:creationId xmlns:a16="http://schemas.microsoft.com/office/drawing/2014/main" id="{762B56B2-7651-E1E0-0599-219BB17BC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912"/>
                <a:ext cx="720" cy="3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" name="Rectangle 10">
                <a:extLst>
                  <a:ext uri="{FF2B5EF4-FFF2-40B4-BE49-F238E27FC236}">
                    <a16:creationId xmlns:a16="http://schemas.microsoft.com/office/drawing/2014/main" id="{07900BAE-514D-BD84-4249-76D20DE58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31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083" name="Text Box 11">
            <a:extLst>
              <a:ext uri="{FF2B5EF4-FFF2-40B4-BE49-F238E27FC236}">
                <a16:creationId xmlns:a16="http://schemas.microsoft.com/office/drawing/2014/main" id="{42973C99-76D2-7CA6-A191-19795F11F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908050"/>
            <a:ext cx="68754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9999"/>
                </a:solidFill>
                <a:latin typeface="Comic Sans MS" panose="030F0702030302020204" pitchFamily="66" charset="0"/>
              </a:rPr>
              <a:t>In previous work we considered the role of the blast furnace in extracting iron from its ore.</a:t>
            </a:r>
            <a:endParaRPr lang="en-US" altLang="en-US" sz="2400">
              <a:solidFill>
                <a:srgbClr val="FF99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84" name="Picture 12">
            <a:extLst>
              <a:ext uri="{FF2B5EF4-FFF2-40B4-BE49-F238E27FC236}">
                <a16:creationId xmlns:a16="http://schemas.microsoft.com/office/drawing/2014/main" id="{61D457FF-56BE-B6EC-7C0A-A78CE5BB5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2276475"/>
            <a:ext cx="3495675" cy="3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5" name="Group 13">
            <a:extLst>
              <a:ext uri="{FF2B5EF4-FFF2-40B4-BE49-F238E27FC236}">
                <a16:creationId xmlns:a16="http://schemas.microsoft.com/office/drawing/2014/main" id="{15FBD91C-8CEB-3FCC-31A9-B273EC5E8F30}"/>
              </a:ext>
            </a:extLst>
          </p:cNvPr>
          <p:cNvGrpSpPr>
            <a:grpSpLocks/>
          </p:cNvGrpSpPr>
          <p:nvPr/>
        </p:nvGrpSpPr>
        <p:grpSpPr bwMode="auto">
          <a:xfrm>
            <a:off x="0" y="2636838"/>
            <a:ext cx="8604250" cy="4083050"/>
            <a:chOff x="0" y="1661"/>
            <a:chExt cx="5420" cy="2572"/>
          </a:xfrm>
        </p:grpSpPr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19B8628D-5864-DFA5-6119-A78D3B436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1"/>
              <a:ext cx="3606" cy="2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1"/>
                  </a:solidFill>
                  <a:latin typeface="Comic Sans MS" panose="030F0702030302020204" pitchFamily="66" charset="0"/>
                </a:rPr>
                <a:t>The iron contains roughly 5% carbon and different metals and is very ________.  In order to reduce these impurities and convert the iron into _________ the molten iron is transferred into another furnace where it is mixed with recycled scrap iron and pure ___________.  The oxygen reacts with the metal impurities to form ________ oxides.  Calcium carbonate is also added to remove some of the acidic oxides as _______ when the furnace is tilted.</a:t>
              </a:r>
              <a:endParaRPr lang="en-US" altLang="en-US" sz="2000">
                <a:solidFill>
                  <a:schemeClr val="accent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87" name="Text Box 15">
              <a:extLst>
                <a:ext uri="{FF2B5EF4-FFF2-40B4-BE49-F238E27FC236}">
                  <a16:creationId xmlns:a16="http://schemas.microsoft.com/office/drawing/2014/main" id="{5BC99ACA-9033-F406-C5B9-273962080F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929"/>
              <a:ext cx="5080" cy="3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 b="1">
                  <a:solidFill>
                    <a:schemeClr val="bg1"/>
                  </a:solidFill>
                  <a:latin typeface="Comic Sans MS" panose="030F0702030302020204" pitchFamily="66" charset="0"/>
                </a:rPr>
                <a:t>Words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 – slag, brittle, steel, oxygen, acidic</a:t>
              </a:r>
              <a:endParaRPr lang="en-US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6368338-61CE-559C-D669-7CA9CE5DE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239000" cy="5635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Making steel – the reactions</a:t>
            </a:r>
            <a:endParaRPr lang="en-US" altLang="en-US" sz="4000">
              <a:solidFill>
                <a:schemeClr val="bg1"/>
              </a:solidFill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2B54F1C2-CE59-544A-FC81-996AF5551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1)  Mixing oxygen with silicon impurities: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BFE55E2D-C8CD-4D43-E71D-218C6D566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9999"/>
                </a:solidFill>
                <a:latin typeface="Comic Sans MS" panose="030F0702030302020204" pitchFamily="66" charset="0"/>
              </a:rPr>
              <a:t>2)  Decomposition of limestone:</a:t>
            </a:r>
            <a:endParaRPr lang="en-US" altLang="en-US" sz="2400">
              <a:solidFill>
                <a:srgbClr val="FF9999"/>
              </a:solidFill>
              <a:latin typeface="Comic Sans MS" panose="030F0702030302020204" pitchFamily="66" charset="0"/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3AFECD1C-E37F-0988-5783-D380C762B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41663"/>
            <a:ext cx="680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3)  Adding these products together:</a:t>
            </a:r>
            <a:endParaRPr lang="en-US" altLang="en-US" sz="240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102" name="Group 6">
            <a:extLst>
              <a:ext uri="{FF2B5EF4-FFF2-40B4-BE49-F238E27FC236}">
                <a16:creationId xmlns:a16="http://schemas.microsoft.com/office/drawing/2014/main" id="{911BA047-4B02-8CDC-20DF-8FD4B8D91190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341438"/>
            <a:ext cx="7561262" cy="1004887"/>
            <a:chOff x="521" y="935"/>
            <a:chExt cx="4763" cy="633"/>
          </a:xfrm>
        </p:grpSpPr>
        <p:sp>
          <p:nvSpPr>
            <p:cNvPr id="4103" name="Text Box 7">
              <a:extLst>
                <a:ext uri="{FF2B5EF4-FFF2-40B4-BE49-F238E27FC236}">
                  <a16:creationId xmlns:a16="http://schemas.microsoft.com/office/drawing/2014/main" id="{2F155794-70FA-075E-367D-9F5B66102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935"/>
              <a:ext cx="4763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Silicon + oxygen                Silicon oxide</a:t>
              </a:r>
              <a:endParaRPr lang="en-US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</a:pPr>
              <a:endParaRPr lang="en-US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04" name="Line 8">
              <a:extLst>
                <a:ext uri="{FF2B5EF4-FFF2-40B4-BE49-F238E27FC236}">
                  <a16:creationId xmlns:a16="http://schemas.microsoft.com/office/drawing/2014/main" id="{143D8FF0-7F7B-1FA5-E742-555E0E402B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1071"/>
              <a:ext cx="771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5" name="Group 9">
            <a:extLst>
              <a:ext uri="{FF2B5EF4-FFF2-40B4-BE49-F238E27FC236}">
                <a16:creationId xmlns:a16="http://schemas.microsoft.com/office/drawing/2014/main" id="{0DA2DA70-A10F-D551-3095-AB622EC36C6D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2492375"/>
            <a:ext cx="8569325" cy="457200"/>
            <a:chOff x="204" y="1979"/>
            <a:chExt cx="5398" cy="288"/>
          </a:xfrm>
        </p:grpSpPr>
        <p:sp>
          <p:nvSpPr>
            <p:cNvPr id="4106" name="Text Box 10">
              <a:extLst>
                <a:ext uri="{FF2B5EF4-FFF2-40B4-BE49-F238E27FC236}">
                  <a16:creationId xmlns:a16="http://schemas.microsoft.com/office/drawing/2014/main" id="{C44A617F-D73E-C6AC-5681-64B92D2C0B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1979"/>
              <a:ext cx="53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carbonate                calcium oxide + carbon dioxide</a:t>
              </a:r>
              <a:endParaRPr lang="en-US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07" name="Line 11">
              <a:extLst>
                <a:ext uri="{FF2B5EF4-FFF2-40B4-BE49-F238E27FC236}">
                  <a16:creationId xmlns:a16="http://schemas.microsoft.com/office/drawing/2014/main" id="{7F6E7F69-EFCB-F8F5-EEF5-C8B04E17A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115"/>
              <a:ext cx="771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8" name="Group 12">
            <a:extLst>
              <a:ext uri="{FF2B5EF4-FFF2-40B4-BE49-F238E27FC236}">
                <a16:creationId xmlns:a16="http://schemas.microsoft.com/office/drawing/2014/main" id="{1CECFEFA-589C-A7B2-4EFE-E8AED06A85AE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717925"/>
            <a:ext cx="8064500" cy="457200"/>
            <a:chOff x="385" y="3067"/>
            <a:chExt cx="5080" cy="288"/>
          </a:xfrm>
        </p:grpSpPr>
        <p:sp>
          <p:nvSpPr>
            <p:cNvPr id="4109" name="Text Box 13">
              <a:extLst>
                <a:ext uri="{FF2B5EF4-FFF2-40B4-BE49-F238E27FC236}">
                  <a16:creationId xmlns:a16="http://schemas.microsoft.com/office/drawing/2014/main" id="{3916E1B1-1592-2BAB-31F8-9FDDCA382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067"/>
              <a:ext cx="5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Silicon oxide + calcium oxide                 calcium silicate</a:t>
              </a:r>
              <a:endParaRPr lang="en-US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10" name="Line 14">
              <a:extLst>
                <a:ext uri="{FF2B5EF4-FFF2-40B4-BE49-F238E27FC236}">
                  <a16:creationId xmlns:a16="http://schemas.microsoft.com/office/drawing/2014/main" id="{75FDC276-8E79-3A35-567B-1F65BA769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3203"/>
              <a:ext cx="771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11" name="Group 15">
            <a:extLst>
              <a:ext uri="{FF2B5EF4-FFF2-40B4-BE49-F238E27FC236}">
                <a16:creationId xmlns:a16="http://schemas.microsoft.com/office/drawing/2014/main" id="{D3B14241-F2A7-69FF-B50C-9E2E5D69FEDE}"/>
              </a:ext>
            </a:extLst>
          </p:cNvPr>
          <p:cNvGrpSpPr>
            <a:grpSpLocks/>
          </p:cNvGrpSpPr>
          <p:nvPr/>
        </p:nvGrpSpPr>
        <p:grpSpPr bwMode="auto">
          <a:xfrm>
            <a:off x="0" y="4437063"/>
            <a:ext cx="2916238" cy="2420937"/>
            <a:chOff x="0" y="2795"/>
            <a:chExt cx="1837" cy="1525"/>
          </a:xfrm>
        </p:grpSpPr>
        <p:pic>
          <p:nvPicPr>
            <p:cNvPr id="4112" name="Picture 16" descr="Firmer chisel">
              <a:extLst>
                <a:ext uri="{FF2B5EF4-FFF2-40B4-BE49-F238E27FC236}">
                  <a16:creationId xmlns:a16="http://schemas.microsoft.com/office/drawing/2014/main" id="{FDD38417-DF59-3F3F-83C1-80B5EAD38E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795"/>
              <a:ext cx="1088" cy="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13" name="Text Box 17">
              <a:extLst>
                <a:ext uri="{FF2B5EF4-FFF2-40B4-BE49-F238E27FC236}">
                  <a16:creationId xmlns:a16="http://schemas.microsoft.com/office/drawing/2014/main" id="{B965C4A9-8334-23FA-BD6D-627875D33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572"/>
              <a:ext cx="1837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CCFFFF"/>
                  </a:solidFill>
                  <a:latin typeface="Comic Sans MS" panose="030F0702030302020204" pitchFamily="66" charset="0"/>
                </a:rPr>
                <a:t>Steel with a high carbon content is strong but brittle</a:t>
              </a:r>
              <a:endParaRPr lang="en-US" altLang="en-US" sz="2400">
                <a:solidFill>
                  <a:srgbClr val="CCFF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14" name="Group 18">
            <a:extLst>
              <a:ext uri="{FF2B5EF4-FFF2-40B4-BE49-F238E27FC236}">
                <a16:creationId xmlns:a16="http://schemas.microsoft.com/office/drawing/2014/main" id="{D4F25D1B-0BFB-CDAA-266F-35C84EB5DF0B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4437063"/>
            <a:ext cx="2879725" cy="2420937"/>
            <a:chOff x="1973" y="2795"/>
            <a:chExt cx="1814" cy="1525"/>
          </a:xfrm>
        </p:grpSpPr>
        <p:pic>
          <p:nvPicPr>
            <p:cNvPr id="4115" name="Picture 19" descr="Picture of vehicle">
              <a:extLst>
                <a:ext uri="{FF2B5EF4-FFF2-40B4-BE49-F238E27FC236}">
                  <a16:creationId xmlns:a16="http://schemas.microsoft.com/office/drawing/2014/main" id="{414C71ED-B70A-105E-3EAE-68D6ED677F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795"/>
              <a:ext cx="953" cy="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16" name="Text Box 20">
              <a:extLst>
                <a:ext uri="{FF2B5EF4-FFF2-40B4-BE49-F238E27FC236}">
                  <a16:creationId xmlns:a16="http://schemas.microsoft.com/office/drawing/2014/main" id="{3589C086-16B6-C7A3-0148-A33FA8652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3572"/>
              <a:ext cx="181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CCCCFF"/>
                  </a:solidFill>
                  <a:latin typeface="Comic Sans MS" panose="030F0702030302020204" pitchFamily="66" charset="0"/>
                </a:rPr>
                <a:t>Steel with a low carbon content is easily shaped</a:t>
              </a:r>
              <a:endParaRPr lang="en-US" altLang="en-US" sz="2400">
                <a:solidFill>
                  <a:srgbClr val="CCCC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17" name="Group 21">
            <a:extLst>
              <a:ext uri="{FF2B5EF4-FFF2-40B4-BE49-F238E27FC236}">
                <a16:creationId xmlns:a16="http://schemas.microsoft.com/office/drawing/2014/main" id="{40AC081B-3F72-E159-6704-5B3FE96FCEB7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4437063"/>
            <a:ext cx="3132137" cy="2411412"/>
            <a:chOff x="3787" y="2795"/>
            <a:chExt cx="1973" cy="1519"/>
          </a:xfrm>
        </p:grpSpPr>
        <p:pic>
          <p:nvPicPr>
            <p:cNvPr id="4118" name="Picture 22" descr="Eating Out">
              <a:hlinkClick r:id="rId5"/>
              <a:extLst>
                <a:ext uri="{FF2B5EF4-FFF2-40B4-BE49-F238E27FC236}">
                  <a16:creationId xmlns:a16="http://schemas.microsoft.com/office/drawing/2014/main" id="{C936439B-C93B-470A-FBBA-573B212AD9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" y="2795"/>
              <a:ext cx="1179" cy="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19" name="Text Box 23">
              <a:extLst>
                <a:ext uri="{FF2B5EF4-FFF2-40B4-BE49-F238E27FC236}">
                  <a16:creationId xmlns:a16="http://schemas.microsoft.com/office/drawing/2014/main" id="{A7034BAE-E860-B04B-9F1B-708445C62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3566"/>
              <a:ext cx="1973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FF9999"/>
                  </a:solidFill>
                  <a:latin typeface="Comic Sans MS" panose="030F0702030302020204" pitchFamily="66" charset="0"/>
                </a:rPr>
                <a:t>Steel with chromium and nickel is called stainless steel</a:t>
              </a:r>
              <a:endParaRPr lang="en-US" altLang="en-US" sz="2400">
                <a:solidFill>
                  <a:srgbClr val="FF9999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C0C952A-A6ED-94BC-8F99-52173C3A3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873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Titanium</a:t>
            </a:r>
            <a:endParaRPr lang="en-US" altLang="en-US" sz="4000">
              <a:solidFill>
                <a:schemeClr val="bg1"/>
              </a:solidFill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CF8B279D-5479-7098-1A51-799C90EC0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Titanium is a strong metal used in planes, replacement hip joints, bikes etc.  Two steps are used in its manufacture:</a:t>
            </a:r>
            <a:endParaRPr lang="en-US" altLang="en-US" sz="240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3805F10F-1035-712C-AD27-111F4838D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9144000" cy="457200"/>
          </a:xfrm>
          <a:prstGeom prst="rect">
            <a:avLst/>
          </a:prstGeom>
          <a:solidFill>
            <a:srgbClr val="99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Step 1: Convert titanium dioxide (ore) to titanium chloride</a:t>
            </a:r>
            <a:endParaRPr lang="en-US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26E4D3F0-F108-90C6-BEF6-BE0CC726B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Step 2:  Displace the titanium using sodium or magnesium:</a:t>
            </a:r>
            <a:endParaRPr lang="en-US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126" name="Group 6">
            <a:extLst>
              <a:ext uri="{FF2B5EF4-FFF2-40B4-BE49-F238E27FC236}">
                <a16:creationId xmlns:a16="http://schemas.microsoft.com/office/drawing/2014/main" id="{9E524F4E-12EF-D9A4-0F7D-3A846EC66245}"/>
              </a:ext>
            </a:extLst>
          </p:cNvPr>
          <p:cNvGrpSpPr>
            <a:grpSpLocks/>
          </p:cNvGrpSpPr>
          <p:nvPr/>
        </p:nvGrpSpPr>
        <p:grpSpPr bwMode="auto">
          <a:xfrm>
            <a:off x="0" y="3357563"/>
            <a:ext cx="9144000" cy="457200"/>
            <a:chOff x="0" y="2614"/>
            <a:chExt cx="5760" cy="288"/>
          </a:xfrm>
        </p:grpSpPr>
        <p:sp>
          <p:nvSpPr>
            <p:cNvPr id="5127" name="Text Box 7">
              <a:extLst>
                <a:ext uri="{FF2B5EF4-FFF2-40B4-BE49-F238E27FC236}">
                  <a16:creationId xmlns:a16="http://schemas.microsoft.com/office/drawing/2014/main" id="{58988381-73AC-3084-2AC2-DC2FE3B9D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14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Titanium chloride + sodium               titanium + sodium chloride</a:t>
              </a:r>
              <a:endParaRPr lang="en-US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128" name="Line 8">
              <a:extLst>
                <a:ext uri="{FF2B5EF4-FFF2-40B4-BE49-F238E27FC236}">
                  <a16:creationId xmlns:a16="http://schemas.microsoft.com/office/drawing/2014/main" id="{1F3AD10B-A709-F359-B401-B7F14358EA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2" y="2750"/>
              <a:ext cx="726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9" name="Group 9">
            <a:extLst>
              <a:ext uri="{FF2B5EF4-FFF2-40B4-BE49-F238E27FC236}">
                <a16:creationId xmlns:a16="http://schemas.microsoft.com/office/drawing/2014/main" id="{0F191BE4-D868-B0E1-6321-DE1F9F419379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005263"/>
            <a:ext cx="4103687" cy="2716212"/>
            <a:chOff x="295" y="2341"/>
            <a:chExt cx="2585" cy="1711"/>
          </a:xfrm>
        </p:grpSpPr>
        <p:sp>
          <p:nvSpPr>
            <p:cNvPr id="5130" name="Text Box 10">
              <a:extLst>
                <a:ext uri="{FF2B5EF4-FFF2-40B4-BE49-F238E27FC236}">
                  <a16:creationId xmlns:a16="http://schemas.microsoft.com/office/drawing/2014/main" id="{59924794-43D3-5D34-9608-C7E0B2562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614"/>
              <a:ext cx="2585" cy="1438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In this reaction the titanium is displaced my a more reactive metal.  This reaction is done in an argon atmosphere to avoid any further reactions.</a:t>
              </a:r>
              <a:endParaRPr lang="en-US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131" name="AutoShape 11">
              <a:extLst>
                <a:ext uri="{FF2B5EF4-FFF2-40B4-BE49-F238E27FC236}">
                  <a16:creationId xmlns:a16="http://schemas.microsoft.com/office/drawing/2014/main" id="{60448DCA-3244-5F67-EE02-7AD1424B3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341"/>
              <a:ext cx="680" cy="31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99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5132" name="Group 12">
            <a:extLst>
              <a:ext uri="{FF2B5EF4-FFF2-40B4-BE49-F238E27FC236}">
                <a16:creationId xmlns:a16="http://schemas.microsoft.com/office/drawing/2014/main" id="{D6C03FC5-35FB-40EF-EB66-9A67DB2AB146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4005263"/>
            <a:ext cx="4067175" cy="2493962"/>
            <a:chOff x="3107" y="2387"/>
            <a:chExt cx="2562" cy="1571"/>
          </a:xfrm>
        </p:grpSpPr>
        <p:sp>
          <p:nvSpPr>
            <p:cNvPr id="5133" name="Text Box 13">
              <a:extLst>
                <a:ext uri="{FF2B5EF4-FFF2-40B4-BE49-F238E27FC236}">
                  <a16:creationId xmlns:a16="http://schemas.microsoft.com/office/drawing/2014/main" id="{D07C0118-1E30-209B-BC3B-5307A0C7B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2750"/>
              <a:ext cx="2562" cy="1208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Titanium ions have a charge of 4+ and gain four electrons to become titanium atoms.  This is a reduction reaction.</a:t>
              </a:r>
              <a:endParaRPr lang="en-US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134" name="AutoShape 14">
              <a:extLst>
                <a:ext uri="{FF2B5EF4-FFF2-40B4-BE49-F238E27FC236}">
                  <a16:creationId xmlns:a16="http://schemas.microsoft.com/office/drawing/2014/main" id="{ED64AB4E-7DD8-659C-3829-A0408F23A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387"/>
              <a:ext cx="635" cy="363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animBg="1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0E3130D-27E9-48D3-53C8-287844F70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3349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Aluminium</a:t>
            </a:r>
            <a:endParaRPr lang="en-US" altLang="en-US" sz="4000">
              <a:solidFill>
                <a:schemeClr val="bg1"/>
              </a:solidFill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15516E9B-D134-BE29-70E7-C0819F16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70199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Aluminium is a fairly reactive metal that doesn’t corrode due to forming a thin layer of aluminium oxide.  This explains why greenhouses don’t rust and don’t need to be painted.</a:t>
            </a:r>
            <a:endParaRPr lang="en-US" altLang="en-US" sz="2400">
              <a:solidFill>
                <a:srgbClr val="99FF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75C6CBFC-21DC-0F83-EBEE-AD17952E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765175"/>
            <a:ext cx="2051050" cy="153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>
            <a:extLst>
              <a:ext uri="{FF2B5EF4-FFF2-40B4-BE49-F238E27FC236}">
                <a16:creationId xmlns:a16="http://schemas.microsoft.com/office/drawing/2014/main" id="{09F8C893-321A-E1DA-0B72-8B2BB7100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65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9999"/>
                </a:solidFill>
                <a:latin typeface="Comic Sans MS" panose="030F0702030302020204" pitchFamily="66" charset="0"/>
              </a:rPr>
              <a:t>A thicker layer of aluminium oxide can be made artificially.  There are two stages:</a:t>
            </a:r>
            <a:endParaRPr lang="en-US" altLang="en-US" sz="2400" i="1">
              <a:solidFill>
                <a:srgbClr val="FF9999"/>
              </a:solidFill>
              <a:latin typeface="Comic Sans MS" panose="030F0702030302020204" pitchFamily="66" charset="0"/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70D5F332-5453-4EE8-A93B-7117E6BAC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0438"/>
            <a:ext cx="44275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1)  Remove the natural layer by placing the aluminium in sodium hydroxide.</a:t>
            </a:r>
            <a:endParaRPr lang="en-US" altLang="en-US" sz="240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B920243D-8F11-B6BF-641D-34F2542FD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39243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accent1"/>
                </a:solidFill>
                <a:latin typeface="Comic Sans MS" panose="030F0702030302020204" pitchFamily="66" charset="0"/>
              </a:rPr>
              <a:t>2)  Use electrolysis on sulphuric acid with the aluminium as the positive electrode.  This is called anodising.</a:t>
            </a:r>
            <a:endParaRPr lang="en-US" altLang="en-US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152" name="Group 8">
            <a:extLst>
              <a:ext uri="{FF2B5EF4-FFF2-40B4-BE49-F238E27FC236}">
                <a16:creationId xmlns:a16="http://schemas.microsoft.com/office/drawing/2014/main" id="{7E96BF4A-AC98-CA9E-E0BE-1BC2C722938C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3213100"/>
            <a:ext cx="4643437" cy="3644900"/>
            <a:chOff x="2835" y="2024"/>
            <a:chExt cx="2925" cy="2296"/>
          </a:xfrm>
        </p:grpSpPr>
        <p:sp>
          <p:nvSpPr>
            <p:cNvPr id="6153" name="Rectangle 9">
              <a:extLst>
                <a:ext uri="{FF2B5EF4-FFF2-40B4-BE49-F238E27FC236}">
                  <a16:creationId xmlns:a16="http://schemas.microsoft.com/office/drawing/2014/main" id="{42936351-5759-D24B-7685-CDA54C698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024"/>
              <a:ext cx="2925" cy="22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6154" name="Picture 10">
              <a:extLst>
                <a:ext uri="{FF2B5EF4-FFF2-40B4-BE49-F238E27FC236}">
                  <a16:creationId xmlns:a16="http://schemas.microsoft.com/office/drawing/2014/main" id="{36913672-516E-9B04-7B40-B7287AE814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2205"/>
              <a:ext cx="1621" cy="2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55" name="Rectangle 11">
              <a:extLst>
                <a:ext uri="{FF2B5EF4-FFF2-40B4-BE49-F238E27FC236}">
                  <a16:creationId xmlns:a16="http://schemas.microsoft.com/office/drawing/2014/main" id="{E11255E4-1B64-EB9D-A28C-C978B9B7A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2659"/>
              <a:ext cx="182" cy="10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6" name="Rectangle 12">
              <a:extLst>
                <a:ext uri="{FF2B5EF4-FFF2-40B4-BE49-F238E27FC236}">
                  <a16:creationId xmlns:a16="http://schemas.microsoft.com/office/drawing/2014/main" id="{944F0C5F-47BE-2DB8-86B5-A2B26F44E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" y="2659"/>
              <a:ext cx="182" cy="108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7" name="Line 13">
              <a:extLst>
                <a:ext uri="{FF2B5EF4-FFF2-40B4-BE49-F238E27FC236}">
                  <a16:creationId xmlns:a16="http://schemas.microsoft.com/office/drawing/2014/main" id="{1648519D-FCB5-0269-90A1-5FEC567E4C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8" y="2160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Line 14">
              <a:extLst>
                <a:ext uri="{FF2B5EF4-FFF2-40B4-BE49-F238E27FC236}">
                  <a16:creationId xmlns:a16="http://schemas.microsoft.com/office/drawing/2014/main" id="{95A8C1B9-B546-3B9F-02AB-5D07F7BC8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Line 15">
              <a:extLst>
                <a:ext uri="{FF2B5EF4-FFF2-40B4-BE49-F238E27FC236}">
                  <a16:creationId xmlns:a16="http://schemas.microsoft.com/office/drawing/2014/main" id="{87E0AB89-EE8D-ACD9-A054-C85686C04C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2160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Line 16">
              <a:extLst>
                <a:ext uri="{FF2B5EF4-FFF2-40B4-BE49-F238E27FC236}">
                  <a16:creationId xmlns:a16="http://schemas.microsoft.com/office/drawing/2014/main" id="{9452E388-4A0D-5CC3-BCB8-00F1D85824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5" y="2160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Line 17">
              <a:extLst>
                <a:ext uri="{FF2B5EF4-FFF2-40B4-BE49-F238E27FC236}">
                  <a16:creationId xmlns:a16="http://schemas.microsoft.com/office/drawing/2014/main" id="{2DAE3B06-DBE5-51F7-BF7E-A8A63DA791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6" y="2069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Rectangle 18">
              <a:extLst>
                <a:ext uri="{FF2B5EF4-FFF2-40B4-BE49-F238E27FC236}">
                  <a16:creationId xmlns:a16="http://schemas.microsoft.com/office/drawing/2014/main" id="{CA911CB5-8448-147C-9C2E-F1E974F7F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2115"/>
              <a:ext cx="45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3" name="Text Box 19">
              <a:extLst>
                <a:ext uri="{FF2B5EF4-FFF2-40B4-BE49-F238E27FC236}">
                  <a16:creationId xmlns:a16="http://schemas.microsoft.com/office/drawing/2014/main" id="{208AB83D-A0BA-6A45-310A-A3D42BE24A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2704"/>
              <a:ext cx="182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++++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6164" name="Text Box 20">
              <a:extLst>
                <a:ext uri="{FF2B5EF4-FFF2-40B4-BE49-F238E27FC236}">
                  <a16:creationId xmlns:a16="http://schemas.microsoft.com/office/drawing/2014/main" id="{6AF47A2B-020C-C85A-C8A1-595C41668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" y="2704"/>
              <a:ext cx="182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----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6165" name="Text Box 21">
              <a:extLst>
                <a:ext uri="{FF2B5EF4-FFF2-40B4-BE49-F238E27FC236}">
                  <a16:creationId xmlns:a16="http://schemas.microsoft.com/office/drawing/2014/main" id="{E4D76275-C87B-1EAE-9FBE-1DAACC36F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3838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H</a:t>
              </a:r>
              <a:r>
                <a:rPr lang="en-GB" altLang="en-US" sz="2400" baseline="-25000">
                  <a:latin typeface="Comic Sans MS" panose="030F0702030302020204" pitchFamily="66" charset="0"/>
                </a:rPr>
                <a:t>2</a:t>
              </a:r>
              <a:r>
                <a:rPr lang="en-GB" altLang="en-US" sz="2400">
                  <a:latin typeface="Comic Sans MS" panose="030F0702030302020204" pitchFamily="66" charset="0"/>
                </a:rPr>
                <a:t>SO</a:t>
              </a:r>
              <a:r>
                <a:rPr lang="en-GB" altLang="en-US" sz="2400" baseline="-25000">
                  <a:latin typeface="Comic Sans MS" panose="030F0702030302020204" pitchFamily="66" charset="0"/>
                </a:rPr>
                <a:t>4</a:t>
              </a:r>
              <a:endParaRPr lang="en-US" altLang="en-US" sz="2400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6166" name="Text Box 22">
              <a:extLst>
                <a:ext uri="{FF2B5EF4-FFF2-40B4-BE49-F238E27FC236}">
                  <a16:creationId xmlns:a16="http://schemas.microsoft.com/office/drawing/2014/main" id="{BC4ED9DB-D857-79EF-5E8A-56BCB34BF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3158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Al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6167" name="Line 23">
              <a:extLst>
                <a:ext uri="{FF2B5EF4-FFF2-40B4-BE49-F238E27FC236}">
                  <a16:creationId xmlns:a16="http://schemas.microsoft.com/office/drawing/2014/main" id="{8C2C31FF-2111-ED0F-9DB1-AE2A5A5D1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3294"/>
              <a:ext cx="499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9" grpId="0"/>
      <p:bldP spid="6150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A8FC91D-B790-72A9-526C-F02250F3B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4873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Electroplating</a:t>
            </a:r>
            <a:endParaRPr lang="en-US" altLang="en-US" sz="4000">
              <a:solidFill>
                <a:schemeClr val="bg1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3A822D4-2FEC-A4E9-F1A2-25698BADA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5175"/>
            <a:ext cx="9144000" cy="6092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172" name="Group 4">
            <a:extLst>
              <a:ext uri="{FF2B5EF4-FFF2-40B4-BE49-F238E27FC236}">
                <a16:creationId xmlns:a16="http://schemas.microsoft.com/office/drawing/2014/main" id="{12D279EC-BDE9-2D95-B265-C0EC084DF133}"/>
              </a:ext>
            </a:extLst>
          </p:cNvPr>
          <p:cNvGrpSpPr>
            <a:grpSpLocks/>
          </p:cNvGrpSpPr>
          <p:nvPr/>
        </p:nvGrpSpPr>
        <p:grpSpPr bwMode="auto">
          <a:xfrm>
            <a:off x="1984375" y="884238"/>
            <a:ext cx="5068888" cy="5735637"/>
            <a:chOff x="1250" y="557"/>
            <a:chExt cx="3193" cy="3613"/>
          </a:xfrm>
        </p:grpSpPr>
        <p:pic>
          <p:nvPicPr>
            <p:cNvPr id="7173" name="Picture 5">
              <a:extLst>
                <a:ext uri="{FF2B5EF4-FFF2-40B4-BE49-F238E27FC236}">
                  <a16:creationId xmlns:a16="http://schemas.microsoft.com/office/drawing/2014/main" id="{880AEB31-38EC-F694-D9DA-BCA831DBC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0" y="785"/>
              <a:ext cx="3193" cy="3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4" name="Rectangle 6">
              <a:extLst>
                <a:ext uri="{FF2B5EF4-FFF2-40B4-BE49-F238E27FC236}">
                  <a16:creationId xmlns:a16="http://schemas.microsoft.com/office/drawing/2014/main" id="{8709EF50-B7F2-0443-857C-545A15BB6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1543"/>
              <a:ext cx="358" cy="18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5" name="Rectangle 7">
              <a:extLst>
                <a:ext uri="{FF2B5EF4-FFF2-40B4-BE49-F238E27FC236}">
                  <a16:creationId xmlns:a16="http://schemas.microsoft.com/office/drawing/2014/main" id="{122BDB90-C793-F18B-4AA3-0E61BA1E0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1570"/>
              <a:ext cx="358" cy="182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6" name="Line 8">
              <a:extLst>
                <a:ext uri="{FF2B5EF4-FFF2-40B4-BE49-F238E27FC236}">
                  <a16:creationId xmlns:a16="http://schemas.microsoft.com/office/drawing/2014/main" id="{F5CF74DB-0CA8-B5DB-72F0-077E032465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4" y="709"/>
              <a:ext cx="0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Line 9">
              <a:extLst>
                <a:ext uri="{FF2B5EF4-FFF2-40B4-BE49-F238E27FC236}">
                  <a16:creationId xmlns:a16="http://schemas.microsoft.com/office/drawing/2014/main" id="{581E050E-7600-06DB-117A-121D79B6E1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709"/>
              <a:ext cx="8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Line 10">
              <a:extLst>
                <a:ext uri="{FF2B5EF4-FFF2-40B4-BE49-F238E27FC236}">
                  <a16:creationId xmlns:a16="http://schemas.microsoft.com/office/drawing/2014/main" id="{E47BD5BB-43EA-CF14-B229-A77DEF0A3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5" y="709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Line 11">
              <a:extLst>
                <a:ext uri="{FF2B5EF4-FFF2-40B4-BE49-F238E27FC236}">
                  <a16:creationId xmlns:a16="http://schemas.microsoft.com/office/drawing/2014/main" id="{55A03DD6-E9C4-40ED-7B86-F3B068925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709"/>
              <a:ext cx="0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Line 12">
              <a:extLst>
                <a:ext uri="{FF2B5EF4-FFF2-40B4-BE49-F238E27FC236}">
                  <a16:creationId xmlns:a16="http://schemas.microsoft.com/office/drawing/2014/main" id="{4CD35FE7-55AF-66C1-5C2F-D505F9B7B7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557"/>
              <a:ext cx="0" cy="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Rectangle 13">
              <a:extLst>
                <a:ext uri="{FF2B5EF4-FFF2-40B4-BE49-F238E27FC236}">
                  <a16:creationId xmlns:a16="http://schemas.microsoft.com/office/drawing/2014/main" id="{934809EA-9796-F84A-1F16-0419B141A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7" y="634"/>
              <a:ext cx="88" cy="1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2" name="Text Box 14">
              <a:extLst>
                <a:ext uri="{FF2B5EF4-FFF2-40B4-BE49-F238E27FC236}">
                  <a16:creationId xmlns:a16="http://schemas.microsoft.com/office/drawing/2014/main" id="{65B13856-21AC-DAC9-886C-0E04EE3547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5" y="1619"/>
              <a:ext cx="358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++++</a:t>
              </a:r>
              <a:endParaRPr lang="en-US" altLang="en-US" sz="4000">
                <a:latin typeface="Comic Sans MS" panose="030F0702030302020204" pitchFamily="66" charset="0"/>
              </a:endParaRPr>
            </a:p>
          </p:txBody>
        </p:sp>
        <p:sp>
          <p:nvSpPr>
            <p:cNvPr id="7183" name="Text Box 15">
              <a:extLst>
                <a:ext uri="{FF2B5EF4-FFF2-40B4-BE49-F238E27FC236}">
                  <a16:creationId xmlns:a16="http://schemas.microsoft.com/office/drawing/2014/main" id="{F817AB87-473F-36EB-12D5-F133DAC2A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1" y="1619"/>
              <a:ext cx="358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----</a:t>
              </a:r>
              <a:endParaRPr lang="en-US" altLang="en-US" sz="4000">
                <a:latin typeface="Comic Sans MS" panose="030F0702030302020204" pitchFamily="66" charset="0"/>
              </a:endParaRPr>
            </a:p>
          </p:txBody>
        </p:sp>
      </p:grpSp>
      <p:sp>
        <p:nvSpPr>
          <p:cNvPr id="7184" name="Text Box 16">
            <a:extLst>
              <a:ext uri="{FF2B5EF4-FFF2-40B4-BE49-F238E27FC236}">
                <a16:creationId xmlns:a16="http://schemas.microsoft.com/office/drawing/2014/main" id="{A97B50AD-6D71-3D44-A55B-99CA55087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563" y="5578475"/>
            <a:ext cx="3403600" cy="84772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Solution containing silver ions</a:t>
            </a:r>
            <a:endParaRPr lang="en-US" altLang="en-US" sz="2400" baseline="-25000">
              <a:latin typeface="Comic Sans MS" panose="030F0702030302020204" pitchFamily="66" charset="0"/>
            </a:endParaRPr>
          </a:p>
        </p:txBody>
      </p:sp>
      <p:grpSp>
        <p:nvGrpSpPr>
          <p:cNvPr id="7185" name="Group 17">
            <a:extLst>
              <a:ext uri="{FF2B5EF4-FFF2-40B4-BE49-F238E27FC236}">
                <a16:creationId xmlns:a16="http://schemas.microsoft.com/office/drawing/2014/main" id="{833477B7-02F7-61DB-E4DF-8078143D1899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636838"/>
            <a:ext cx="2879725" cy="1439862"/>
            <a:chOff x="113" y="1661"/>
            <a:chExt cx="1814" cy="907"/>
          </a:xfrm>
        </p:grpSpPr>
        <p:sp>
          <p:nvSpPr>
            <p:cNvPr id="7186" name="Text Box 18">
              <a:extLst>
                <a:ext uri="{FF2B5EF4-FFF2-40B4-BE49-F238E27FC236}">
                  <a16:creationId xmlns:a16="http://schemas.microsoft.com/office/drawing/2014/main" id="{7383117B-6F8F-4795-2DD8-F0206DE64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661"/>
              <a:ext cx="1179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Silver electrode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187" name="Line 19">
              <a:extLst>
                <a:ext uri="{FF2B5EF4-FFF2-40B4-BE49-F238E27FC236}">
                  <a16:creationId xmlns:a16="http://schemas.microsoft.com/office/drawing/2014/main" id="{DE32AE75-5F4A-33A5-6035-931B41DEF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2205"/>
              <a:ext cx="952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8" name="Group 20">
            <a:extLst>
              <a:ext uri="{FF2B5EF4-FFF2-40B4-BE49-F238E27FC236}">
                <a16:creationId xmlns:a16="http://schemas.microsoft.com/office/drawing/2014/main" id="{1DE574AC-93C6-9F5B-78F0-7BF537FCACBC}"/>
              </a:ext>
            </a:extLst>
          </p:cNvPr>
          <p:cNvGrpSpPr>
            <a:grpSpLocks/>
          </p:cNvGrpSpPr>
          <p:nvPr/>
        </p:nvGrpSpPr>
        <p:grpSpPr bwMode="auto">
          <a:xfrm>
            <a:off x="6227763" y="2709863"/>
            <a:ext cx="2808287" cy="1366837"/>
            <a:chOff x="3923" y="1707"/>
            <a:chExt cx="1769" cy="861"/>
          </a:xfrm>
        </p:grpSpPr>
        <p:sp>
          <p:nvSpPr>
            <p:cNvPr id="7189" name="Text Box 21">
              <a:extLst>
                <a:ext uri="{FF2B5EF4-FFF2-40B4-BE49-F238E27FC236}">
                  <a16:creationId xmlns:a16="http://schemas.microsoft.com/office/drawing/2014/main" id="{5BD9169B-E7A3-9DDC-6F41-7A7383DF8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" y="1707"/>
              <a:ext cx="1179" cy="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Object to be plated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190" name="Line 22">
              <a:extLst>
                <a:ext uri="{FF2B5EF4-FFF2-40B4-BE49-F238E27FC236}">
                  <a16:creationId xmlns:a16="http://schemas.microsoft.com/office/drawing/2014/main" id="{B54B7A83-E1C8-22E6-64EB-832CA6B777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3" y="2251"/>
              <a:ext cx="953" cy="3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EBB61B50-2668-9C2B-0151-823623595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792003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454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Default Design</vt:lpstr>
      <vt:lpstr>Metals in Industry, working with metals</vt:lpstr>
      <vt:lpstr>Iron and Steel</vt:lpstr>
      <vt:lpstr>Making steel – the reactions</vt:lpstr>
      <vt:lpstr>Titanium</vt:lpstr>
      <vt:lpstr>Aluminium</vt:lpstr>
      <vt:lpstr>Electroplating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Metals in Industry, working with metals</dc:title>
  <dc:creator>CIC1</dc:creator>
  <cp:lastModifiedBy>Nayan GRIFFITHS</cp:lastModifiedBy>
  <cp:revision>4</cp:revision>
  <dcterms:created xsi:type="dcterms:W3CDTF">2005-08-22T22:21:04Z</dcterms:created>
  <dcterms:modified xsi:type="dcterms:W3CDTF">2023-05-23T22:00:53Z</dcterms:modified>
</cp:coreProperties>
</file>